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12" r:id="rId2"/>
    <p:sldId id="436" r:id="rId3"/>
    <p:sldId id="437" r:id="rId4"/>
    <p:sldId id="443" r:id="rId5"/>
    <p:sldId id="442" r:id="rId6"/>
    <p:sldId id="440" r:id="rId7"/>
    <p:sldId id="444" r:id="rId8"/>
    <p:sldId id="445" r:id="rId9"/>
    <p:sldId id="446" r:id="rId10"/>
    <p:sldId id="441" r:id="rId11"/>
    <p:sldId id="449" r:id="rId12"/>
    <p:sldId id="448" r:id="rId13"/>
    <p:sldId id="439" r:id="rId14"/>
  </p:sldIdLst>
  <p:sldSz cx="9144000" cy="6858000" type="screen4x3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AABB"/>
    <a:srgbClr val="4C93A6"/>
    <a:srgbClr val="009644"/>
    <a:srgbClr val="EBF7FF"/>
    <a:srgbClr val="7BB3C2"/>
    <a:srgbClr val="618DC3"/>
    <a:srgbClr val="4F81BD"/>
    <a:srgbClr val="D9D9D9"/>
    <a:srgbClr val="ECF3FA"/>
    <a:srgbClr val="A2C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24" autoAdjust="0"/>
    <p:restoredTop sz="90258" autoAdjust="0"/>
  </p:normalViewPr>
  <p:slideViewPr>
    <p:cSldViewPr>
      <p:cViewPr>
        <p:scale>
          <a:sx n="100" d="100"/>
          <a:sy n="100" d="100"/>
        </p:scale>
        <p:origin x="2298" y="18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B50BF-A5C7-3D4E-BE80-9FBB2B0BB316}" type="datetimeFigureOut">
              <a:rPr lang="ru-RU" smtClean="0"/>
              <a:t>05.10.2016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F658F-C7F5-CB43-AD9B-05D23B5AEB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795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E8CC1-5537-42FC-8C1A-1BBE455F4518}" type="datetimeFigureOut">
              <a:rPr lang="ru-RU" smtClean="0"/>
              <a:t>05.10.2016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3044D-EC2C-4910-AFB9-9535CA6B66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1162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165" indent="-2800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254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8356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6458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4559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2661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0763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08865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9FBE48-FFE3-4BD2-BD11-22AAEA3AA560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758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165" indent="-2800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254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8356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6458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4559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2661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0763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08865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9FBE48-FFE3-4BD2-BD11-22AAEA3AA560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653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165" indent="-2800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254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8356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6458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4559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2661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0763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08865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9FBE48-FFE3-4BD2-BD11-22AAEA3AA560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989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165" indent="-2800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254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8356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6458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4559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2661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0763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08865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9FBE48-FFE3-4BD2-BD11-22AAEA3AA560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4472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165" indent="-2800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254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8356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6458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4559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2661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0763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08865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9FBE48-FFE3-4BD2-BD11-22AAEA3AA560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020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165" indent="-2800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254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8356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6458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4559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2661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0763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08865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9FBE48-FFE3-4BD2-BD11-22AAEA3AA560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738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165" indent="-2800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254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8356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6458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4559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2661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0763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08865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9FBE48-FFE3-4BD2-BD11-22AAEA3AA560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530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165" indent="-2800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254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8356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6458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4559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2661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0763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08865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9FBE48-FFE3-4BD2-BD11-22AAEA3AA560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9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165" indent="-2800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254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8356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6458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4559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2661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0763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08865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9FBE48-FFE3-4BD2-BD11-22AAEA3AA560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894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165" indent="-2800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254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8356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6458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4559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2661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0763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08865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9FBE48-FFE3-4BD2-BD11-22AAEA3AA560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656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165" indent="-2800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254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8356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6458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4559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2661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0763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08865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9FBE48-FFE3-4BD2-BD11-22AAEA3AA560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967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165" indent="-2800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254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8356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6458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4559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2661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0763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08865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9FBE48-FFE3-4BD2-BD11-22AAEA3AA560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384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165" indent="-2800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254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8356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6458" indent="-224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4559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2661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0763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08865" indent="-22405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9FBE48-FFE3-4BD2-BD11-22AAEA3AA560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70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 descr="Обложка+Ростех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869160"/>
            <a:ext cx="8640960" cy="1982490"/>
          </a:xfrm>
        </p:spPr>
        <p:txBody>
          <a:bodyPr/>
          <a:lstStyle>
            <a:lvl1pPr algn="ctr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9606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AD65-48E0-49D3-B68E-693FA4C6BC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437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AD65-48E0-49D3-B68E-693FA4C6BC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6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AD65-48E0-49D3-B68E-693FA4C6BC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50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 descr="Фон-РостехРКСС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532440" cy="876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" y="980728"/>
            <a:ext cx="8839200" cy="5445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3AD65-48E0-49D3-B68E-693FA4C6BC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17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33799" y="2636912"/>
            <a:ext cx="79495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«Безопасность: изменение парадигмы угроз и как этому противостоять»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50812" y="188640"/>
            <a:ext cx="460748" cy="576064"/>
            <a:chOff x="150812" y="188640"/>
            <a:chExt cx="460748" cy="576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50812" y="188640"/>
              <a:ext cx="4607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5400000">
              <a:off x="334661" y="325797"/>
              <a:ext cx="187195" cy="180020"/>
            </a:xfrm>
            <a:prstGeom prst="triangl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5496" y="44624"/>
            <a:ext cx="910850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496" y="6525344"/>
            <a:ext cx="21602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421396" y="2237131"/>
            <a:ext cx="6336704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</a:t>
            </a:r>
          </a:p>
        </p:txBody>
      </p:sp>
      <p:grpSp>
        <p:nvGrpSpPr>
          <p:cNvPr id="18" name="Group 3"/>
          <p:cNvGrpSpPr/>
          <p:nvPr/>
        </p:nvGrpSpPr>
        <p:grpSpPr>
          <a:xfrm>
            <a:off x="2760948" y="4797152"/>
            <a:ext cx="3657600" cy="45719"/>
            <a:chOff x="2743200" y="2396490"/>
            <a:chExt cx="3657600" cy="45719"/>
          </a:xfrm>
          <a:solidFill>
            <a:schemeClr val="accent5">
              <a:lumMod val="75000"/>
            </a:schemeClr>
          </a:solidFill>
        </p:grpSpPr>
        <p:cxnSp>
          <p:nvCxnSpPr>
            <p:cNvPr id="19" name="Straight Connector 4"/>
            <p:cNvCxnSpPr/>
            <p:nvPr/>
          </p:nvCxnSpPr>
          <p:spPr>
            <a:xfrm>
              <a:off x="2743200" y="2419350"/>
              <a:ext cx="3657600" cy="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5"/>
            <p:cNvSpPr/>
            <p:nvPr/>
          </p:nvSpPr>
          <p:spPr>
            <a:xfrm>
              <a:off x="4572000" y="2396490"/>
              <a:ext cx="45719" cy="45719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noFill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19996"/>
            <a:ext cx="1656184" cy="483592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5076056" y="5157192"/>
            <a:ext cx="3888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Модератор: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Бадалов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Вице-президент, генеральный конструктор ЗАО РКСС</a:t>
            </a:r>
          </a:p>
        </p:txBody>
      </p:sp>
    </p:spTree>
    <p:extLst>
      <p:ext uri="{BB962C8B-B14F-4D97-AF65-F5344CB8AC3E}">
        <p14:creationId xmlns:p14="http://schemas.microsoft.com/office/powerpoint/2010/main" val="1054635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50812" y="188640"/>
            <a:ext cx="460748" cy="576064"/>
            <a:chOff x="150812" y="188640"/>
            <a:chExt cx="460748" cy="576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50812" y="188640"/>
              <a:ext cx="4607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5400000">
              <a:off x="334661" y="325797"/>
              <a:ext cx="187195" cy="180020"/>
            </a:xfrm>
            <a:prstGeom prst="triangl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5368" y="143423"/>
            <a:ext cx="9128632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35496" y="6525344"/>
            <a:ext cx="2160240" cy="292844"/>
            <a:chOff x="35496" y="6525344"/>
            <a:chExt cx="2160240" cy="29284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5496" y="6525344"/>
              <a:ext cx="216024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6534488"/>
              <a:ext cx="1008112" cy="283700"/>
            </a:xfrm>
            <a:prstGeom prst="rect">
              <a:avLst/>
            </a:prstGeom>
          </p:spPr>
        </p:pic>
      </p:grpSp>
      <p:sp>
        <p:nvSpPr>
          <p:cNvPr id="17" name="Прямоугольник 16"/>
          <p:cNvSpPr/>
          <p:nvPr/>
        </p:nvSpPr>
        <p:spPr>
          <a:xfrm>
            <a:off x="1401268" y="128041"/>
            <a:ext cx="6336704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74479" y="1700808"/>
            <a:ext cx="6840760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Мнения участников конференции по развитию инициативы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Smart Grid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и, в частности, распределенной генерации, в России. </a:t>
            </a:r>
          </a:p>
          <a:p>
            <a:pPr algn="just"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Должно ли обеспечение информационной безопасности распределенной генерации стать неотъемлемой частью концепции ее развития?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8"/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</p:spPr>
        <p:txBody>
          <a:bodyPr/>
          <a:lstStyle/>
          <a:p>
            <a:fld id="{6B53AD65-48E0-49D3-B68E-693FA4C6BC92}" type="slidenum">
              <a:rPr lang="ru-RU" smtClean="0"/>
              <a:t>10</a:t>
            </a:fld>
            <a:endParaRPr lang="ru-RU" dirty="0"/>
          </a:p>
        </p:txBody>
      </p:sp>
      <p:grpSp>
        <p:nvGrpSpPr>
          <p:cNvPr id="53" name="Группа 52"/>
          <p:cNvGrpSpPr/>
          <p:nvPr/>
        </p:nvGrpSpPr>
        <p:grpSpPr>
          <a:xfrm>
            <a:off x="2635468" y="801382"/>
            <a:ext cx="3888432" cy="144065"/>
            <a:chOff x="1619672" y="1353752"/>
            <a:chExt cx="3888432" cy="144065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1619672" y="1419435"/>
              <a:ext cx="38884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Овал 54"/>
            <p:cNvSpPr/>
            <p:nvPr/>
          </p:nvSpPr>
          <p:spPr>
            <a:xfrm>
              <a:off x="2627784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2988795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352947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3713958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4074969" y="1353801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435980" y="1353752"/>
              <a:ext cx="144016" cy="144016"/>
            </a:xfrm>
            <a:prstGeom prst="ellipse">
              <a:avLst/>
            </a:prstGeom>
            <a:solidFill>
              <a:srgbClr val="0070C0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4796991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5155100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1905762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2266773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4294129" y="4581128"/>
            <a:ext cx="682676" cy="72009"/>
            <a:chOff x="4714615" y="5108782"/>
            <a:chExt cx="682676" cy="72009"/>
          </a:xfrm>
          <a:solidFill>
            <a:schemeClr val="bg1">
              <a:lumMod val="65000"/>
            </a:schemeClr>
          </a:solidFill>
        </p:grpSpPr>
        <p:sp>
          <p:nvSpPr>
            <p:cNvPr id="66" name="Rectangle 5"/>
            <p:cNvSpPr/>
            <p:nvPr/>
          </p:nvSpPr>
          <p:spPr>
            <a:xfrm rot="18760832">
              <a:off x="4716016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67" name="Rectangle 5"/>
            <p:cNvSpPr/>
            <p:nvPr/>
          </p:nvSpPr>
          <p:spPr>
            <a:xfrm rot="18760832">
              <a:off x="5019950" y="5107381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68" name="Rectangle 5"/>
            <p:cNvSpPr/>
            <p:nvPr/>
          </p:nvSpPr>
          <p:spPr>
            <a:xfrm rot="18760832">
              <a:off x="5323883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3845561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50812" y="188640"/>
            <a:ext cx="460748" cy="576064"/>
            <a:chOff x="150812" y="188640"/>
            <a:chExt cx="460748" cy="576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50812" y="188640"/>
              <a:ext cx="4607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5400000">
              <a:off x="334661" y="325797"/>
              <a:ext cx="187195" cy="180020"/>
            </a:xfrm>
            <a:prstGeom prst="triangl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5368" y="143423"/>
            <a:ext cx="9128632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35496" y="6525344"/>
            <a:ext cx="2160240" cy="292844"/>
            <a:chOff x="35496" y="6525344"/>
            <a:chExt cx="2160240" cy="29284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5496" y="6525344"/>
              <a:ext cx="216024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6534488"/>
              <a:ext cx="1008112" cy="283700"/>
            </a:xfrm>
            <a:prstGeom prst="rect">
              <a:avLst/>
            </a:prstGeom>
          </p:spPr>
        </p:pic>
      </p:grpSp>
      <p:sp>
        <p:nvSpPr>
          <p:cNvPr id="17" name="Прямоугольник 16"/>
          <p:cNvSpPr/>
          <p:nvPr/>
        </p:nvSpPr>
        <p:spPr>
          <a:xfrm>
            <a:off x="1401268" y="128041"/>
            <a:ext cx="6336704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97339" y="1079527"/>
            <a:ext cx="684076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Цифровые подстанции как первый этап внедрения промышленного «Интернета вещей». Мнения участников круглого стола о развитии концепции «Интернета вещей» (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Industrial Internet of Things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IIoT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 в электроэнергетике (в части систем АСКУЭ, интеллектуальных датчиков и т.д.). </a:t>
            </a:r>
          </a:p>
          <a:p>
            <a:pPr algn="just"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Основные проблемы обеспечения безопасности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IIoT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возможные угрозы и уязвимости интеллектуальных устройств. </a:t>
            </a:r>
          </a:p>
          <a:p>
            <a:pPr algn="just"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Возможные сценарии и вектора атак. Какие решения могут быть использованы для обеспечения информационной безопасности? </a:t>
            </a:r>
          </a:p>
        </p:txBody>
      </p:sp>
      <p:sp>
        <p:nvSpPr>
          <p:cNvPr id="3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</p:spPr>
        <p:txBody>
          <a:bodyPr/>
          <a:lstStyle/>
          <a:p>
            <a:fld id="{6B53AD65-48E0-49D3-B68E-693FA4C6BC92}" type="slidenum">
              <a:rPr lang="ru-RU" smtClean="0"/>
              <a:t>11</a:t>
            </a:fld>
            <a:endParaRPr lang="ru-RU" dirty="0"/>
          </a:p>
        </p:txBody>
      </p:sp>
      <p:grpSp>
        <p:nvGrpSpPr>
          <p:cNvPr id="53" name="Группа 52"/>
          <p:cNvGrpSpPr/>
          <p:nvPr/>
        </p:nvGrpSpPr>
        <p:grpSpPr>
          <a:xfrm>
            <a:off x="2635468" y="801382"/>
            <a:ext cx="3888432" cy="144065"/>
            <a:chOff x="1619672" y="1353752"/>
            <a:chExt cx="3888432" cy="144065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1619672" y="1419435"/>
              <a:ext cx="38884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Овал 54"/>
            <p:cNvSpPr/>
            <p:nvPr/>
          </p:nvSpPr>
          <p:spPr>
            <a:xfrm>
              <a:off x="2627784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2988795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352947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3713958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4074969" y="1353801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435980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4796991" y="1353752"/>
              <a:ext cx="144016" cy="144016"/>
            </a:xfrm>
            <a:prstGeom prst="ellipse">
              <a:avLst/>
            </a:prstGeom>
            <a:solidFill>
              <a:srgbClr val="0070C0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5155100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1905762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2266773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4294129" y="5877271"/>
            <a:ext cx="682676" cy="72009"/>
            <a:chOff x="4714615" y="5108782"/>
            <a:chExt cx="682676" cy="72009"/>
          </a:xfrm>
          <a:solidFill>
            <a:schemeClr val="bg1">
              <a:lumMod val="65000"/>
            </a:schemeClr>
          </a:solidFill>
        </p:grpSpPr>
        <p:sp>
          <p:nvSpPr>
            <p:cNvPr id="66" name="Rectangle 5"/>
            <p:cNvSpPr/>
            <p:nvPr/>
          </p:nvSpPr>
          <p:spPr>
            <a:xfrm rot="18760832">
              <a:off x="4716016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67" name="Rectangle 5"/>
            <p:cNvSpPr/>
            <p:nvPr/>
          </p:nvSpPr>
          <p:spPr>
            <a:xfrm rot="18760832">
              <a:off x="5019950" y="5107381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68" name="Rectangle 5"/>
            <p:cNvSpPr/>
            <p:nvPr/>
          </p:nvSpPr>
          <p:spPr>
            <a:xfrm rot="18760832">
              <a:off x="5323883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2770509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50812" y="188640"/>
            <a:ext cx="460748" cy="576064"/>
            <a:chOff x="150812" y="188640"/>
            <a:chExt cx="460748" cy="576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50812" y="188640"/>
              <a:ext cx="4607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5400000">
              <a:off x="334661" y="325797"/>
              <a:ext cx="187195" cy="180020"/>
            </a:xfrm>
            <a:prstGeom prst="triangl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5368" y="143423"/>
            <a:ext cx="9128632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35496" y="6525344"/>
            <a:ext cx="2160240" cy="292844"/>
            <a:chOff x="35496" y="6525344"/>
            <a:chExt cx="2160240" cy="29284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5496" y="6525344"/>
              <a:ext cx="216024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6534488"/>
              <a:ext cx="1008112" cy="283700"/>
            </a:xfrm>
            <a:prstGeom prst="rect">
              <a:avLst/>
            </a:prstGeom>
          </p:spPr>
        </p:pic>
      </p:grpSp>
      <p:sp>
        <p:nvSpPr>
          <p:cNvPr id="17" name="Прямоугольник 16"/>
          <p:cNvSpPr/>
          <p:nvPr/>
        </p:nvSpPr>
        <p:spPr>
          <a:xfrm>
            <a:off x="1401268" y="128041"/>
            <a:ext cx="6336704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9240" y="1237623"/>
            <a:ext cx="68407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Возможно ли в текущих условиях применение иностранного программного и аппаратного обеспечения АСУ ТП на объектах электроэнергетики (особенно КВО)? </a:t>
            </a:r>
          </a:p>
          <a:p>
            <a:pPr algn="just"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Возможно ли использование СрЗИ зарубежных производителей? Вопросы сертификации и взаимодействия с иностранными производителями. </a:t>
            </a:r>
          </a:p>
          <a:p>
            <a:pPr algn="just"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соответствии с текущей геополитической ситуацией, в какие сроки необходимо разработать отечественные средства защиты?</a:t>
            </a:r>
          </a:p>
        </p:txBody>
      </p:sp>
      <p:sp>
        <p:nvSpPr>
          <p:cNvPr id="3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</p:spPr>
        <p:txBody>
          <a:bodyPr/>
          <a:lstStyle/>
          <a:p>
            <a:fld id="{6B53AD65-48E0-49D3-B68E-693FA4C6BC92}" type="slidenum">
              <a:rPr lang="ru-RU" smtClean="0"/>
              <a:t>12</a:t>
            </a:fld>
            <a:endParaRPr lang="ru-RU" dirty="0"/>
          </a:p>
        </p:txBody>
      </p:sp>
      <p:grpSp>
        <p:nvGrpSpPr>
          <p:cNvPr id="53" name="Группа 52"/>
          <p:cNvGrpSpPr/>
          <p:nvPr/>
        </p:nvGrpSpPr>
        <p:grpSpPr>
          <a:xfrm>
            <a:off x="2635468" y="801382"/>
            <a:ext cx="3888432" cy="144065"/>
            <a:chOff x="1619672" y="1353752"/>
            <a:chExt cx="3888432" cy="144065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1619672" y="1419435"/>
              <a:ext cx="38884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Овал 54"/>
            <p:cNvSpPr/>
            <p:nvPr/>
          </p:nvSpPr>
          <p:spPr>
            <a:xfrm>
              <a:off x="2627784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2988795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352947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3713958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4074969" y="1353801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435980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4796991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5155100" y="1353752"/>
              <a:ext cx="144016" cy="144016"/>
            </a:xfrm>
            <a:prstGeom prst="ellipse">
              <a:avLst/>
            </a:prstGeom>
            <a:solidFill>
              <a:srgbClr val="0070C0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1905762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2266773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4294129" y="5733255"/>
            <a:ext cx="682676" cy="72009"/>
            <a:chOff x="4714615" y="5108782"/>
            <a:chExt cx="682676" cy="72009"/>
          </a:xfrm>
          <a:solidFill>
            <a:schemeClr val="bg1">
              <a:lumMod val="65000"/>
            </a:schemeClr>
          </a:solidFill>
        </p:grpSpPr>
        <p:sp>
          <p:nvSpPr>
            <p:cNvPr id="66" name="Rectangle 5"/>
            <p:cNvSpPr/>
            <p:nvPr/>
          </p:nvSpPr>
          <p:spPr>
            <a:xfrm rot="18760832">
              <a:off x="4716016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67" name="Rectangle 5"/>
            <p:cNvSpPr/>
            <p:nvPr/>
          </p:nvSpPr>
          <p:spPr>
            <a:xfrm rot="18760832">
              <a:off x="5019950" y="5107381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68" name="Rectangle 5"/>
            <p:cNvSpPr/>
            <p:nvPr/>
          </p:nvSpPr>
          <p:spPr>
            <a:xfrm rot="18760832">
              <a:off x="5323883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3834938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501" y="270892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 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50812" y="188640"/>
            <a:ext cx="460748" cy="576064"/>
            <a:chOff x="150812" y="188640"/>
            <a:chExt cx="460748" cy="576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50812" y="188640"/>
              <a:ext cx="4607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5400000">
              <a:off x="334661" y="325797"/>
              <a:ext cx="187195" cy="180020"/>
            </a:xfrm>
            <a:prstGeom prst="triangl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5496" y="44624"/>
            <a:ext cx="910850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35496" y="6525344"/>
            <a:ext cx="2160240" cy="292844"/>
            <a:chOff x="35496" y="6525344"/>
            <a:chExt cx="2160240" cy="29284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5496" y="6525344"/>
              <a:ext cx="216024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6534488"/>
              <a:ext cx="1008112" cy="283700"/>
            </a:xfrm>
            <a:prstGeom prst="rect">
              <a:avLst/>
            </a:prstGeom>
          </p:spPr>
        </p:pic>
      </p:grpSp>
      <p:grpSp>
        <p:nvGrpSpPr>
          <p:cNvPr id="12" name="Group 3"/>
          <p:cNvGrpSpPr/>
          <p:nvPr/>
        </p:nvGrpSpPr>
        <p:grpSpPr>
          <a:xfrm>
            <a:off x="2760948" y="3501008"/>
            <a:ext cx="3657600" cy="45719"/>
            <a:chOff x="2743200" y="2396490"/>
            <a:chExt cx="3657600" cy="45719"/>
          </a:xfrm>
          <a:solidFill>
            <a:schemeClr val="accent5">
              <a:lumMod val="75000"/>
            </a:schemeClr>
          </a:solidFill>
        </p:grpSpPr>
        <p:cxnSp>
          <p:nvCxnSpPr>
            <p:cNvPr id="13" name="Straight Connector 4"/>
            <p:cNvCxnSpPr/>
            <p:nvPr/>
          </p:nvCxnSpPr>
          <p:spPr>
            <a:xfrm>
              <a:off x="2743200" y="2419350"/>
              <a:ext cx="3657600" cy="0"/>
            </a:xfrm>
            <a:prstGeom prst="lin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5"/>
            <p:cNvSpPr/>
            <p:nvPr/>
          </p:nvSpPr>
          <p:spPr>
            <a:xfrm>
              <a:off x="4572000" y="2396490"/>
              <a:ext cx="45719" cy="45719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4893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50812" y="188640"/>
            <a:ext cx="460748" cy="576064"/>
            <a:chOff x="150812" y="188640"/>
            <a:chExt cx="460748" cy="576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50812" y="188640"/>
              <a:ext cx="4607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5400000">
              <a:off x="334661" y="325797"/>
              <a:ext cx="187195" cy="180020"/>
            </a:xfrm>
            <a:prstGeom prst="triangl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5496" y="44624"/>
            <a:ext cx="910850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35496" y="6525344"/>
            <a:ext cx="2160240" cy="292844"/>
            <a:chOff x="35496" y="6525344"/>
            <a:chExt cx="2160240" cy="29284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5496" y="6525344"/>
              <a:ext cx="216024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6534488"/>
              <a:ext cx="1008112" cy="283700"/>
            </a:xfrm>
            <a:prstGeom prst="rect">
              <a:avLst/>
            </a:prstGeom>
          </p:spPr>
        </p:pic>
      </p:grp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97238" y="1340768"/>
            <a:ext cx="7992888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Добрушский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Руководитель группы разработок МФИ Софт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Духвалов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Руководитель департамента Перспективных технологий, Лаборатория Касперского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Заглумин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Директор по продажам НИИ СОКБ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Качалин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Руководитель Expert Security Center Positive Technologies,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Устинов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Менеджер по работе с ключевыми заказчиками Check Point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Воронцов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Ведущий архитектор департамента решений по информационной безопасности IBM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 Хижкин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Начальник Управления корпоративных АС ДРКиТАСУ ПАО «Россети»</a:t>
            </a:r>
          </a:p>
        </p:txBody>
      </p:sp>
      <p:sp>
        <p:nvSpPr>
          <p:cNvPr id="1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</p:spPr>
        <p:txBody>
          <a:bodyPr/>
          <a:lstStyle/>
          <a:p>
            <a:fld id="{6B53AD65-48E0-49D3-B68E-693FA4C6BC92}" type="slidenum">
              <a:rPr lang="ru-RU" smtClean="0"/>
              <a:t>2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05672" y="476672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</a:p>
        </p:txBody>
      </p:sp>
      <p:grpSp>
        <p:nvGrpSpPr>
          <p:cNvPr id="19" name="Group 3"/>
          <p:cNvGrpSpPr/>
          <p:nvPr/>
        </p:nvGrpSpPr>
        <p:grpSpPr>
          <a:xfrm>
            <a:off x="2760948" y="987210"/>
            <a:ext cx="3657600" cy="45719"/>
            <a:chOff x="2743200" y="2396490"/>
            <a:chExt cx="3657600" cy="45719"/>
          </a:xfrm>
          <a:solidFill>
            <a:schemeClr val="bg1">
              <a:lumMod val="65000"/>
            </a:schemeClr>
          </a:solidFill>
        </p:grpSpPr>
        <p:cxnSp>
          <p:nvCxnSpPr>
            <p:cNvPr id="20" name="Straight Connector 4"/>
            <p:cNvCxnSpPr/>
            <p:nvPr/>
          </p:nvCxnSpPr>
          <p:spPr>
            <a:xfrm>
              <a:off x="2743200" y="2419350"/>
              <a:ext cx="3657600" cy="0"/>
            </a:xfrm>
            <a:prstGeom prst="line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5"/>
            <p:cNvSpPr/>
            <p:nvPr/>
          </p:nvSpPr>
          <p:spPr>
            <a:xfrm>
              <a:off x="4572000" y="2396490"/>
              <a:ext cx="45719" cy="45719"/>
            </a:xfrm>
            <a:prstGeom prst="ellipse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noFill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294129" y="5024795"/>
            <a:ext cx="682676" cy="72009"/>
            <a:chOff x="4714615" y="5108782"/>
            <a:chExt cx="682676" cy="72009"/>
          </a:xfrm>
          <a:solidFill>
            <a:schemeClr val="bg1">
              <a:lumMod val="65000"/>
            </a:schemeClr>
          </a:solidFill>
        </p:grpSpPr>
        <p:sp>
          <p:nvSpPr>
            <p:cNvPr id="27" name="Rectangle 5"/>
            <p:cNvSpPr/>
            <p:nvPr/>
          </p:nvSpPr>
          <p:spPr>
            <a:xfrm rot="18760832">
              <a:off x="4716016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28" name="Rectangle 5"/>
            <p:cNvSpPr/>
            <p:nvPr/>
          </p:nvSpPr>
          <p:spPr>
            <a:xfrm rot="18760832">
              <a:off x="5019950" y="5107381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29" name="Rectangle 5"/>
            <p:cNvSpPr/>
            <p:nvPr/>
          </p:nvSpPr>
          <p:spPr>
            <a:xfrm rot="18760832">
              <a:off x="5323883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35405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50812" y="188640"/>
            <a:ext cx="460748" cy="576064"/>
            <a:chOff x="150812" y="188640"/>
            <a:chExt cx="460748" cy="576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50812" y="188640"/>
              <a:ext cx="4607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5400000">
              <a:off x="334661" y="325797"/>
              <a:ext cx="187195" cy="180020"/>
            </a:xfrm>
            <a:prstGeom prst="triangl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5496" y="139147"/>
            <a:ext cx="9128632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35496" y="6525344"/>
            <a:ext cx="2160240" cy="292844"/>
            <a:chOff x="35496" y="6525344"/>
            <a:chExt cx="2160240" cy="29284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5496" y="6525344"/>
              <a:ext cx="216024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6534488"/>
              <a:ext cx="1008112" cy="283700"/>
            </a:xfrm>
            <a:prstGeom prst="rect">
              <a:avLst/>
            </a:prstGeom>
          </p:spPr>
        </p:pic>
      </p:grpSp>
      <p:sp>
        <p:nvSpPr>
          <p:cNvPr id="17" name="Прямоугольник 16"/>
          <p:cNvSpPr/>
          <p:nvPr/>
        </p:nvSpPr>
        <p:spPr>
          <a:xfrm>
            <a:off x="1401268" y="128041"/>
            <a:ext cx="6336704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20058" y="1542899"/>
            <a:ext cx="66991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Мнения участников конференции по существующей нормативно-правовой базе в области обеспечения информационной безопасности АСУ ТП и промышленных систем. Какие дополнения необходимы? 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algn="just">
              <a:lnSpc>
                <a:spcPct val="150000"/>
              </a:lnSpc>
            </a:pPr>
            <a:endParaRPr lang="ru-RU" alt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Необходимо ли в настоящее время выполнять все рекомендации Приказа ФСТЭК №31 или целесообразно подождать других регулирующих документов?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</p:spPr>
        <p:txBody>
          <a:bodyPr/>
          <a:lstStyle/>
          <a:p>
            <a:fld id="{6B53AD65-48E0-49D3-B68E-693FA4C6BC92}" type="slidenum">
              <a:rPr lang="ru-RU" smtClean="0"/>
              <a:t>3</a:t>
            </a:fld>
            <a:endParaRPr lang="ru-RU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2635468" y="801382"/>
            <a:ext cx="3888432" cy="144065"/>
            <a:chOff x="1619672" y="1353752"/>
            <a:chExt cx="3888432" cy="144065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1619672" y="1419435"/>
              <a:ext cx="38884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Овал 31"/>
            <p:cNvSpPr/>
            <p:nvPr/>
          </p:nvSpPr>
          <p:spPr>
            <a:xfrm>
              <a:off x="2627784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2988795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352947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3713958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4074969" y="1353801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4435980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4796991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5155100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1905762" y="1353752"/>
              <a:ext cx="144016" cy="144016"/>
            </a:xfrm>
            <a:prstGeom prst="ellipse">
              <a:avLst/>
            </a:prstGeom>
            <a:solidFill>
              <a:srgbClr val="0070C0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266773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4228282" y="5354858"/>
            <a:ext cx="682676" cy="72009"/>
            <a:chOff x="4714615" y="5108782"/>
            <a:chExt cx="682676" cy="72009"/>
          </a:xfrm>
          <a:solidFill>
            <a:schemeClr val="bg1">
              <a:lumMod val="65000"/>
            </a:schemeClr>
          </a:solidFill>
        </p:grpSpPr>
        <p:sp>
          <p:nvSpPr>
            <p:cNvPr id="43" name="Rectangle 5"/>
            <p:cNvSpPr/>
            <p:nvPr/>
          </p:nvSpPr>
          <p:spPr>
            <a:xfrm rot="18760832">
              <a:off x="4716016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44" name="Rectangle 5"/>
            <p:cNvSpPr/>
            <p:nvPr/>
          </p:nvSpPr>
          <p:spPr>
            <a:xfrm rot="18760832">
              <a:off x="5019950" y="5107381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45" name="Rectangle 5"/>
            <p:cNvSpPr/>
            <p:nvPr/>
          </p:nvSpPr>
          <p:spPr>
            <a:xfrm rot="18760832">
              <a:off x="5323883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2288060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50812" y="188640"/>
            <a:ext cx="460748" cy="576064"/>
            <a:chOff x="150812" y="188640"/>
            <a:chExt cx="460748" cy="576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50812" y="188640"/>
              <a:ext cx="4607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5400000">
              <a:off x="334661" y="325797"/>
              <a:ext cx="187195" cy="180020"/>
            </a:xfrm>
            <a:prstGeom prst="triangl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5368" y="143423"/>
            <a:ext cx="9128632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35496" y="6525344"/>
            <a:ext cx="2160240" cy="292844"/>
            <a:chOff x="35496" y="6525344"/>
            <a:chExt cx="2160240" cy="29284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5496" y="6525344"/>
              <a:ext cx="216024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6534488"/>
              <a:ext cx="1008112" cy="283700"/>
            </a:xfrm>
            <a:prstGeom prst="rect">
              <a:avLst/>
            </a:prstGeom>
          </p:spPr>
        </p:pic>
      </p:grpSp>
      <p:sp>
        <p:nvSpPr>
          <p:cNvPr id="17" name="Прямоугольник 16"/>
          <p:cNvSpPr/>
          <p:nvPr/>
        </p:nvSpPr>
        <p:spPr>
          <a:xfrm>
            <a:off x="1401268" y="128041"/>
            <a:ext cx="6336704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80877" y="1484784"/>
            <a:ext cx="653148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Какие угрозы ИБ в настоящий момент являются наиболее значимыми и актуальными для автоматизированных систем промышленных и электроэнергетических объектов? </a:t>
            </a:r>
          </a:p>
          <a:p>
            <a:pPr algn="just">
              <a:lnSpc>
                <a:spcPct val="150000"/>
              </a:lnSpc>
            </a:pPr>
            <a:endParaRPr lang="ru-RU" alt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Какие угрозы ИБ наиболее актуальны для российских компаний с точки зрения многопрофильного вендора? С какими запросами чаще всего обращаются заказчики?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</p:spPr>
        <p:txBody>
          <a:bodyPr/>
          <a:lstStyle/>
          <a:p>
            <a:fld id="{6B53AD65-48E0-49D3-B68E-693FA4C6BC92}" type="slidenum">
              <a:rPr lang="ru-RU" smtClean="0"/>
              <a:t>4</a:t>
            </a:fld>
            <a:endParaRPr lang="ru-RU" dirty="0"/>
          </a:p>
        </p:txBody>
      </p:sp>
      <p:grpSp>
        <p:nvGrpSpPr>
          <p:cNvPr id="35" name="Группа 34"/>
          <p:cNvGrpSpPr/>
          <p:nvPr/>
        </p:nvGrpSpPr>
        <p:grpSpPr>
          <a:xfrm>
            <a:off x="2635468" y="801382"/>
            <a:ext cx="3888432" cy="144065"/>
            <a:chOff x="1619672" y="1353752"/>
            <a:chExt cx="3888432" cy="144065"/>
          </a:xfrm>
        </p:grpSpPr>
        <p:cxnSp>
          <p:nvCxnSpPr>
            <p:cNvPr id="36" name="Прямая соединительная линия 35"/>
            <p:cNvCxnSpPr/>
            <p:nvPr/>
          </p:nvCxnSpPr>
          <p:spPr>
            <a:xfrm>
              <a:off x="1619672" y="1419435"/>
              <a:ext cx="38884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Овал 36"/>
            <p:cNvSpPr/>
            <p:nvPr/>
          </p:nvSpPr>
          <p:spPr>
            <a:xfrm>
              <a:off x="2627784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988795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3352947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713958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4074969" y="1353801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4435980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4796991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5155100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905762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2266773" y="1353752"/>
              <a:ext cx="144016" cy="144016"/>
            </a:xfrm>
            <a:prstGeom prst="ellipse">
              <a:avLst/>
            </a:prstGeom>
            <a:solidFill>
              <a:srgbClr val="0070C0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4294129" y="5024795"/>
            <a:ext cx="682676" cy="72009"/>
            <a:chOff x="4714615" y="5108782"/>
            <a:chExt cx="682676" cy="72009"/>
          </a:xfrm>
          <a:solidFill>
            <a:schemeClr val="bg1">
              <a:lumMod val="65000"/>
            </a:schemeClr>
          </a:solidFill>
        </p:grpSpPr>
        <p:sp>
          <p:nvSpPr>
            <p:cNvPr id="48" name="Rectangle 5"/>
            <p:cNvSpPr/>
            <p:nvPr/>
          </p:nvSpPr>
          <p:spPr>
            <a:xfrm rot="18760832">
              <a:off x="4716016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49" name="Rectangle 5"/>
            <p:cNvSpPr/>
            <p:nvPr/>
          </p:nvSpPr>
          <p:spPr>
            <a:xfrm rot="18760832">
              <a:off x="5019950" y="5107381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50" name="Rectangle 5"/>
            <p:cNvSpPr/>
            <p:nvPr/>
          </p:nvSpPr>
          <p:spPr>
            <a:xfrm rot="18760832">
              <a:off x="5323883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888317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50812" y="188640"/>
            <a:ext cx="460748" cy="576064"/>
            <a:chOff x="150812" y="188640"/>
            <a:chExt cx="460748" cy="576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50812" y="188640"/>
              <a:ext cx="4607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5400000">
              <a:off x="334661" y="325797"/>
              <a:ext cx="187195" cy="180020"/>
            </a:xfrm>
            <a:prstGeom prst="triangl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5368" y="143423"/>
            <a:ext cx="9128632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35496" y="6525344"/>
            <a:ext cx="2160240" cy="292844"/>
            <a:chOff x="35496" y="6525344"/>
            <a:chExt cx="2160240" cy="29284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5496" y="6525344"/>
              <a:ext cx="216024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6534488"/>
              <a:ext cx="1008112" cy="283700"/>
            </a:xfrm>
            <a:prstGeom prst="rect">
              <a:avLst/>
            </a:prstGeom>
          </p:spPr>
        </p:pic>
      </p:grpSp>
      <p:sp>
        <p:nvSpPr>
          <p:cNvPr id="17" name="Прямоугольник 16"/>
          <p:cNvSpPr/>
          <p:nvPr/>
        </p:nvSpPr>
        <p:spPr>
          <a:xfrm>
            <a:off x="1401268" y="128041"/>
            <a:ext cx="6336704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5310" y="1058962"/>
            <a:ext cx="6936508" cy="53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Какие решения по обеспечению ИБ АСУ ТП в ЭЭС являются первоочередными в текущих условиях и какие проблемы могут возникнуть при их внедрении? Какие решения являются первоочередными для обеспечения минимально необходимого уровня защиты в текущих условиях и какие проблемы могут возникнуть при их внедрении?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endParaRPr lang="ru-RU" alt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Какие шаги нужно предпринимать в первую очередь для улучшения ситуации с киберзащитой индустриальных сетей: инвентаризация, обучение персонала, сегментация сетей, должностные инструкции, правильное администрирование или что-либо еще?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</p:spPr>
        <p:txBody>
          <a:bodyPr/>
          <a:lstStyle/>
          <a:p>
            <a:fld id="{6B53AD65-48E0-49D3-B68E-693FA4C6BC92}" type="slidenum">
              <a:rPr lang="ru-RU" smtClean="0"/>
              <a:t>5</a:t>
            </a:fld>
            <a:endParaRPr lang="ru-RU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2635468" y="801382"/>
            <a:ext cx="3888432" cy="144065"/>
            <a:chOff x="1619672" y="1353752"/>
            <a:chExt cx="3888432" cy="144065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1619672" y="1419435"/>
              <a:ext cx="38884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Овал 48"/>
            <p:cNvSpPr/>
            <p:nvPr/>
          </p:nvSpPr>
          <p:spPr>
            <a:xfrm>
              <a:off x="2627784" y="1353752"/>
              <a:ext cx="144016" cy="144016"/>
            </a:xfrm>
            <a:prstGeom prst="ellipse">
              <a:avLst/>
            </a:prstGeom>
            <a:solidFill>
              <a:srgbClr val="0070C0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2988795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3352947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3713958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4074969" y="1353801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435980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4796991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5155100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1905762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2266773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4294129" y="5949279"/>
            <a:ext cx="682676" cy="72009"/>
            <a:chOff x="4714615" y="5108782"/>
            <a:chExt cx="682676" cy="72009"/>
          </a:xfrm>
          <a:solidFill>
            <a:schemeClr val="bg1">
              <a:lumMod val="65000"/>
            </a:schemeClr>
          </a:solidFill>
        </p:grpSpPr>
        <p:sp>
          <p:nvSpPr>
            <p:cNvPr id="60" name="Rectangle 5"/>
            <p:cNvSpPr/>
            <p:nvPr/>
          </p:nvSpPr>
          <p:spPr>
            <a:xfrm rot="18760832">
              <a:off x="4716016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61" name="Rectangle 5"/>
            <p:cNvSpPr/>
            <p:nvPr/>
          </p:nvSpPr>
          <p:spPr>
            <a:xfrm rot="18760832">
              <a:off x="5019950" y="5107381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62" name="Rectangle 5"/>
            <p:cNvSpPr/>
            <p:nvPr/>
          </p:nvSpPr>
          <p:spPr>
            <a:xfrm rot="18760832">
              <a:off x="5323883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127598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50812" y="188640"/>
            <a:ext cx="460748" cy="576064"/>
            <a:chOff x="150812" y="188640"/>
            <a:chExt cx="460748" cy="576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50812" y="188640"/>
              <a:ext cx="4607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5400000">
              <a:off x="334661" y="325797"/>
              <a:ext cx="187195" cy="180020"/>
            </a:xfrm>
            <a:prstGeom prst="triangl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5368" y="146185"/>
            <a:ext cx="9128632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35496" y="6525344"/>
            <a:ext cx="2160240" cy="292844"/>
            <a:chOff x="35496" y="6525344"/>
            <a:chExt cx="2160240" cy="29284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5496" y="6525344"/>
              <a:ext cx="216024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6534488"/>
              <a:ext cx="1008112" cy="283700"/>
            </a:xfrm>
            <a:prstGeom prst="rect">
              <a:avLst/>
            </a:prstGeom>
          </p:spPr>
        </p:pic>
      </p:grpSp>
      <p:sp>
        <p:nvSpPr>
          <p:cNvPr id="17" name="Прямоугольник 16"/>
          <p:cNvSpPr/>
          <p:nvPr/>
        </p:nvSpPr>
        <p:spPr>
          <a:xfrm>
            <a:off x="1401268" y="128041"/>
            <a:ext cx="6336704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72405" y="1700808"/>
            <a:ext cx="684076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Роль и место СрЗИ в функционировании АСУ ТП. 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Что изменилось в технологиях обеспечения безопасности за последнее время, на что стоит обратить внимание? </a:t>
            </a:r>
          </a:p>
          <a:p>
            <a:pPr algn="just"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Какие средства защиты предпочтительно использовать: внешние (привнесенные) средства защиты, внутренние средства защиты или  необходимо разрабатывать «защищенные АСУ ТП»? </a:t>
            </a:r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AD65-48E0-49D3-B68E-693FA4C6BC92}" type="slidenum">
              <a:rPr lang="ru-RU" smtClean="0"/>
              <a:t>6</a:t>
            </a:fld>
            <a:endParaRPr lang="ru-RU" dirty="0"/>
          </a:p>
        </p:txBody>
      </p:sp>
      <p:grpSp>
        <p:nvGrpSpPr>
          <p:cNvPr id="46" name="Группа 45"/>
          <p:cNvGrpSpPr/>
          <p:nvPr/>
        </p:nvGrpSpPr>
        <p:grpSpPr>
          <a:xfrm>
            <a:off x="2635468" y="801382"/>
            <a:ext cx="3888432" cy="144065"/>
            <a:chOff x="1619672" y="1353752"/>
            <a:chExt cx="3888432" cy="144065"/>
          </a:xfrm>
        </p:grpSpPr>
        <p:cxnSp>
          <p:nvCxnSpPr>
            <p:cNvPr id="47" name="Прямая соединительная линия 46"/>
            <p:cNvCxnSpPr/>
            <p:nvPr/>
          </p:nvCxnSpPr>
          <p:spPr>
            <a:xfrm>
              <a:off x="1619672" y="1419435"/>
              <a:ext cx="38884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Овал 47"/>
            <p:cNvSpPr/>
            <p:nvPr/>
          </p:nvSpPr>
          <p:spPr>
            <a:xfrm>
              <a:off x="2627784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988795" y="1353752"/>
              <a:ext cx="144016" cy="144016"/>
            </a:xfrm>
            <a:prstGeom prst="ellipse">
              <a:avLst/>
            </a:prstGeom>
            <a:solidFill>
              <a:srgbClr val="0070C0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352947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3713958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4074969" y="1353801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4435980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796991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5155100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1905762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2266773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4294129" y="5085183"/>
            <a:ext cx="682676" cy="72009"/>
            <a:chOff x="4714615" y="5108782"/>
            <a:chExt cx="682676" cy="72009"/>
          </a:xfrm>
          <a:solidFill>
            <a:schemeClr val="bg1">
              <a:lumMod val="65000"/>
            </a:schemeClr>
          </a:solidFill>
        </p:grpSpPr>
        <p:sp>
          <p:nvSpPr>
            <p:cNvPr id="59" name="Rectangle 5"/>
            <p:cNvSpPr/>
            <p:nvPr/>
          </p:nvSpPr>
          <p:spPr>
            <a:xfrm rot="18760832">
              <a:off x="4716016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60" name="Rectangle 5"/>
            <p:cNvSpPr/>
            <p:nvPr/>
          </p:nvSpPr>
          <p:spPr>
            <a:xfrm rot="18760832">
              <a:off x="5019950" y="5107381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61" name="Rectangle 5"/>
            <p:cNvSpPr/>
            <p:nvPr/>
          </p:nvSpPr>
          <p:spPr>
            <a:xfrm rot="18760832">
              <a:off x="5323883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4213058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50812" y="188640"/>
            <a:ext cx="460748" cy="576064"/>
            <a:chOff x="150812" y="188640"/>
            <a:chExt cx="460748" cy="576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50812" y="188640"/>
              <a:ext cx="4607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5400000">
              <a:off x="334661" y="325797"/>
              <a:ext cx="187195" cy="180020"/>
            </a:xfrm>
            <a:prstGeom prst="triangl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5368" y="146185"/>
            <a:ext cx="9128632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35496" y="6525344"/>
            <a:ext cx="2160240" cy="292844"/>
            <a:chOff x="35496" y="6525344"/>
            <a:chExt cx="2160240" cy="29284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5496" y="6525344"/>
              <a:ext cx="216024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6534488"/>
              <a:ext cx="1008112" cy="283700"/>
            </a:xfrm>
            <a:prstGeom prst="rect">
              <a:avLst/>
            </a:prstGeom>
          </p:spPr>
        </p:pic>
      </p:grpSp>
      <p:sp>
        <p:nvSpPr>
          <p:cNvPr id="17" name="Прямоугольник 16"/>
          <p:cNvSpPr/>
          <p:nvPr/>
        </p:nvSpPr>
        <p:spPr>
          <a:xfrm>
            <a:off x="1401268" y="128041"/>
            <a:ext cx="6336704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31572" y="1556792"/>
            <a:ext cx="6596811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Вопрос затрат на информационную безопасность на объекте. Каким образом проводить оценку возможных последствий атак для обоснования объема необходимых затрат на информационную безопасность для конкретного объекта? </a:t>
            </a:r>
          </a:p>
          <a:p>
            <a:pPr algn="just">
              <a:lnSpc>
                <a:spcPct val="150000"/>
              </a:lnSpc>
            </a:pPr>
            <a:endParaRPr lang="ru-RU" alt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Насколько сложно обеспечить безопасность в крупной регионально-распределенной компании? </a:t>
            </a:r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</p:spPr>
        <p:txBody>
          <a:bodyPr/>
          <a:lstStyle/>
          <a:p>
            <a:fld id="{6B53AD65-48E0-49D3-B68E-693FA4C6BC92}" type="slidenum">
              <a:rPr lang="ru-RU" smtClean="0"/>
              <a:t>7</a:t>
            </a:fld>
            <a:endParaRPr lang="ru-RU" dirty="0"/>
          </a:p>
        </p:txBody>
      </p:sp>
      <p:grpSp>
        <p:nvGrpSpPr>
          <p:cNvPr id="46" name="Группа 45"/>
          <p:cNvGrpSpPr/>
          <p:nvPr/>
        </p:nvGrpSpPr>
        <p:grpSpPr>
          <a:xfrm>
            <a:off x="2635468" y="801382"/>
            <a:ext cx="3888432" cy="144065"/>
            <a:chOff x="1619672" y="1353752"/>
            <a:chExt cx="3888432" cy="144065"/>
          </a:xfrm>
        </p:grpSpPr>
        <p:cxnSp>
          <p:nvCxnSpPr>
            <p:cNvPr id="47" name="Прямая соединительная линия 46"/>
            <p:cNvCxnSpPr/>
            <p:nvPr/>
          </p:nvCxnSpPr>
          <p:spPr>
            <a:xfrm>
              <a:off x="1619672" y="1419435"/>
              <a:ext cx="38884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Овал 47"/>
            <p:cNvSpPr/>
            <p:nvPr/>
          </p:nvSpPr>
          <p:spPr>
            <a:xfrm>
              <a:off x="2627784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988795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352947" y="1353752"/>
              <a:ext cx="144016" cy="144016"/>
            </a:xfrm>
            <a:prstGeom prst="ellipse">
              <a:avLst/>
            </a:prstGeom>
            <a:solidFill>
              <a:srgbClr val="0070C0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3713958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4074969" y="1353801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4435980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796991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5155100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1905762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2266773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4294129" y="5024795"/>
            <a:ext cx="682676" cy="72009"/>
            <a:chOff x="4714615" y="5108782"/>
            <a:chExt cx="682676" cy="72009"/>
          </a:xfrm>
          <a:solidFill>
            <a:schemeClr val="bg1">
              <a:lumMod val="65000"/>
            </a:schemeClr>
          </a:solidFill>
        </p:grpSpPr>
        <p:sp>
          <p:nvSpPr>
            <p:cNvPr id="59" name="Rectangle 5"/>
            <p:cNvSpPr/>
            <p:nvPr/>
          </p:nvSpPr>
          <p:spPr>
            <a:xfrm rot="18760832">
              <a:off x="4716016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60" name="Rectangle 5"/>
            <p:cNvSpPr/>
            <p:nvPr/>
          </p:nvSpPr>
          <p:spPr>
            <a:xfrm rot="18760832">
              <a:off x="5019950" y="5107381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61" name="Rectangle 5"/>
            <p:cNvSpPr/>
            <p:nvPr/>
          </p:nvSpPr>
          <p:spPr>
            <a:xfrm rot="18760832">
              <a:off x="5323883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2948316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50812" y="188640"/>
            <a:ext cx="460748" cy="576064"/>
            <a:chOff x="150812" y="188640"/>
            <a:chExt cx="460748" cy="576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50812" y="188640"/>
              <a:ext cx="4607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5400000">
              <a:off x="334661" y="325797"/>
              <a:ext cx="187195" cy="180020"/>
            </a:xfrm>
            <a:prstGeom prst="triangl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5368" y="146185"/>
            <a:ext cx="9128632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35496" y="6525344"/>
            <a:ext cx="2160240" cy="292844"/>
            <a:chOff x="35496" y="6525344"/>
            <a:chExt cx="2160240" cy="29284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5496" y="6525344"/>
              <a:ext cx="216024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6534488"/>
              <a:ext cx="1008112" cy="283700"/>
            </a:xfrm>
            <a:prstGeom prst="rect">
              <a:avLst/>
            </a:prstGeom>
          </p:spPr>
        </p:pic>
      </p:grpSp>
      <p:sp>
        <p:nvSpPr>
          <p:cNvPr id="17" name="Прямоугольник 16"/>
          <p:cNvSpPr/>
          <p:nvPr/>
        </p:nvSpPr>
        <p:spPr>
          <a:xfrm>
            <a:off x="1401268" y="128041"/>
            <a:ext cx="6336704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5513" y="1772816"/>
            <a:ext cx="6840761" cy="2535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Соотнесение СрЗИ и обеспечения непрерывности технологических процессов на объектах электроэнергетики. </a:t>
            </a:r>
          </a:p>
          <a:p>
            <a:pPr algn="just"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Кто должен нести ответственность за возможную некорректную работу устройств РЗА и/или АСУ ТП после привнесения дополнительных средств защиты? </a:t>
            </a:r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</p:spPr>
        <p:txBody>
          <a:bodyPr/>
          <a:lstStyle/>
          <a:p>
            <a:fld id="{6B53AD65-48E0-49D3-B68E-693FA4C6BC92}" type="slidenum">
              <a:rPr lang="ru-RU" smtClean="0"/>
              <a:t>8</a:t>
            </a:fld>
            <a:endParaRPr lang="ru-RU" dirty="0"/>
          </a:p>
        </p:txBody>
      </p:sp>
      <p:grpSp>
        <p:nvGrpSpPr>
          <p:cNvPr id="76" name="Группа 75"/>
          <p:cNvGrpSpPr/>
          <p:nvPr/>
        </p:nvGrpSpPr>
        <p:grpSpPr>
          <a:xfrm>
            <a:off x="2635468" y="801382"/>
            <a:ext cx="3888432" cy="144065"/>
            <a:chOff x="1619672" y="1353752"/>
            <a:chExt cx="3888432" cy="144065"/>
          </a:xfrm>
        </p:grpSpPr>
        <p:cxnSp>
          <p:nvCxnSpPr>
            <p:cNvPr id="77" name="Прямая соединительная линия 76"/>
            <p:cNvCxnSpPr/>
            <p:nvPr/>
          </p:nvCxnSpPr>
          <p:spPr>
            <a:xfrm>
              <a:off x="1619672" y="1419435"/>
              <a:ext cx="38884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Овал 77"/>
            <p:cNvSpPr/>
            <p:nvPr/>
          </p:nvSpPr>
          <p:spPr>
            <a:xfrm>
              <a:off x="2627784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Овал 78"/>
            <p:cNvSpPr/>
            <p:nvPr/>
          </p:nvSpPr>
          <p:spPr>
            <a:xfrm>
              <a:off x="2988795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79"/>
            <p:cNvSpPr/>
            <p:nvPr/>
          </p:nvSpPr>
          <p:spPr>
            <a:xfrm>
              <a:off x="3352947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3713958" y="1353752"/>
              <a:ext cx="144016" cy="144016"/>
            </a:xfrm>
            <a:prstGeom prst="ellipse">
              <a:avLst/>
            </a:prstGeom>
            <a:solidFill>
              <a:srgbClr val="0070C0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4074969" y="1353801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4435980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4796991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Овал 84"/>
            <p:cNvSpPr/>
            <p:nvPr/>
          </p:nvSpPr>
          <p:spPr>
            <a:xfrm>
              <a:off x="5155100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Овал 85"/>
            <p:cNvSpPr/>
            <p:nvPr/>
          </p:nvSpPr>
          <p:spPr>
            <a:xfrm>
              <a:off x="1905762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2266773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4294129" y="4653136"/>
            <a:ext cx="682676" cy="72009"/>
            <a:chOff x="4714615" y="5108782"/>
            <a:chExt cx="682676" cy="72009"/>
          </a:xfrm>
          <a:solidFill>
            <a:schemeClr val="bg1">
              <a:lumMod val="65000"/>
            </a:schemeClr>
          </a:solidFill>
        </p:grpSpPr>
        <p:sp>
          <p:nvSpPr>
            <p:cNvPr id="89" name="Rectangle 5"/>
            <p:cNvSpPr/>
            <p:nvPr/>
          </p:nvSpPr>
          <p:spPr>
            <a:xfrm rot="18760832">
              <a:off x="4716016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90" name="Rectangle 5"/>
            <p:cNvSpPr/>
            <p:nvPr/>
          </p:nvSpPr>
          <p:spPr>
            <a:xfrm rot="18760832">
              <a:off x="5019950" y="5107381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91" name="Rectangle 5"/>
            <p:cNvSpPr/>
            <p:nvPr/>
          </p:nvSpPr>
          <p:spPr>
            <a:xfrm rot="18760832">
              <a:off x="5323883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745949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50812" y="188640"/>
            <a:ext cx="460748" cy="576064"/>
            <a:chOff x="150812" y="188640"/>
            <a:chExt cx="460748" cy="576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50812" y="188640"/>
              <a:ext cx="460748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5400000">
              <a:off x="334661" y="325797"/>
              <a:ext cx="187195" cy="180020"/>
            </a:xfrm>
            <a:prstGeom prst="triangle">
              <a:avLst/>
            </a:prstGeom>
            <a:ln w="127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5368" y="146185"/>
            <a:ext cx="9128632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35496" y="6525344"/>
            <a:ext cx="2160240" cy="292844"/>
            <a:chOff x="35496" y="6525344"/>
            <a:chExt cx="2160240" cy="29284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5496" y="6525344"/>
              <a:ext cx="216024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6534488"/>
              <a:ext cx="1008112" cy="283700"/>
            </a:xfrm>
            <a:prstGeom prst="rect">
              <a:avLst/>
            </a:prstGeom>
          </p:spPr>
        </p:pic>
      </p:grpSp>
      <p:sp>
        <p:nvSpPr>
          <p:cNvPr id="17" name="Прямоугольник 16"/>
          <p:cNvSpPr/>
          <p:nvPr/>
        </p:nvSpPr>
        <p:spPr>
          <a:xfrm>
            <a:off x="1401268" y="128041"/>
            <a:ext cx="6336704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556792"/>
            <a:ext cx="6840760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Каким образом должно быть организовано тестирование СрЗИ с АСУ ТП и РЗА? </a:t>
            </a:r>
          </a:p>
          <a:p>
            <a:pPr algn="just"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Необходимо ли создание полунатурной модели, позволяющей проверить работу оборудования и средств защиты в различных (в том числе, аварийных) ситуациях?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4"/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</p:spPr>
        <p:txBody>
          <a:bodyPr/>
          <a:lstStyle/>
          <a:p>
            <a:fld id="{6B53AD65-48E0-49D3-B68E-693FA4C6BC92}" type="slidenum">
              <a:rPr lang="ru-RU" smtClean="0"/>
              <a:t>9</a:t>
            </a:fld>
            <a:endParaRPr lang="ru-RU" dirty="0"/>
          </a:p>
        </p:txBody>
      </p:sp>
      <p:grpSp>
        <p:nvGrpSpPr>
          <p:cNvPr id="46" name="Группа 45"/>
          <p:cNvGrpSpPr/>
          <p:nvPr/>
        </p:nvGrpSpPr>
        <p:grpSpPr>
          <a:xfrm>
            <a:off x="2635468" y="801382"/>
            <a:ext cx="3888432" cy="144065"/>
            <a:chOff x="1619672" y="1353752"/>
            <a:chExt cx="3888432" cy="144065"/>
          </a:xfrm>
        </p:grpSpPr>
        <p:cxnSp>
          <p:nvCxnSpPr>
            <p:cNvPr id="47" name="Прямая соединительная линия 46"/>
            <p:cNvCxnSpPr/>
            <p:nvPr/>
          </p:nvCxnSpPr>
          <p:spPr>
            <a:xfrm>
              <a:off x="1619672" y="1419435"/>
              <a:ext cx="38884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Овал 47"/>
            <p:cNvSpPr/>
            <p:nvPr/>
          </p:nvSpPr>
          <p:spPr>
            <a:xfrm>
              <a:off x="2627784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988795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352947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3713958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4074969" y="1353801"/>
              <a:ext cx="144016" cy="144016"/>
            </a:xfrm>
            <a:prstGeom prst="ellipse">
              <a:avLst/>
            </a:prstGeom>
            <a:solidFill>
              <a:srgbClr val="0070C0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4435980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796991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5155100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1905762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2266773" y="1353752"/>
              <a:ext cx="144016" cy="144016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4294129" y="4437111"/>
            <a:ext cx="682676" cy="72009"/>
            <a:chOff x="4714615" y="5108782"/>
            <a:chExt cx="682676" cy="72009"/>
          </a:xfrm>
          <a:solidFill>
            <a:schemeClr val="bg1">
              <a:lumMod val="65000"/>
            </a:schemeClr>
          </a:solidFill>
        </p:grpSpPr>
        <p:sp>
          <p:nvSpPr>
            <p:cNvPr id="59" name="Rectangle 5"/>
            <p:cNvSpPr/>
            <p:nvPr/>
          </p:nvSpPr>
          <p:spPr>
            <a:xfrm rot="18760832">
              <a:off x="4716016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60" name="Rectangle 5"/>
            <p:cNvSpPr/>
            <p:nvPr/>
          </p:nvSpPr>
          <p:spPr>
            <a:xfrm rot="18760832">
              <a:off x="5019950" y="5107381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  <p:sp>
          <p:nvSpPr>
            <p:cNvPr id="61" name="Rectangle 5"/>
            <p:cNvSpPr/>
            <p:nvPr/>
          </p:nvSpPr>
          <p:spPr>
            <a:xfrm rot="18760832">
              <a:off x="5323883" y="5107382"/>
              <a:ext cx="72008" cy="748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7886748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10979</TotalTime>
  <Words>610</Words>
  <Application>Microsoft Office PowerPoint</Application>
  <PresentationFormat>Экран (4:3)</PresentationFormat>
  <Paragraphs>87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Belov Sergej</dc:creator>
  <cp:lastModifiedBy>Олег Архангельский</cp:lastModifiedBy>
  <cp:revision>590</cp:revision>
  <cp:lastPrinted>2016-09-28T15:49:08Z</cp:lastPrinted>
  <dcterms:created xsi:type="dcterms:W3CDTF">2014-11-06T14:51:08Z</dcterms:created>
  <dcterms:modified xsi:type="dcterms:W3CDTF">2016-10-05T13:15:10Z</dcterms:modified>
</cp:coreProperties>
</file>